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FF"/>
    <a:srgbClr val="CCFFFF"/>
    <a:srgbClr val="CCE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BD46-FAD8-FD7E-F51A-75C5B8360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3ECF6-D2DC-D38F-C9D5-CAA72C68D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D9898-6DBC-1F8F-373E-0A999240E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011F-A59F-905B-E008-CC19AE7F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E387-4165-0CFC-1016-A5826BD9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7147-FB8E-FC5D-54FB-7C5E6D24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5A081-0FD2-22AC-E567-0B5AF42D8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7CA2C-B5AA-15D1-3160-D016EBFC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4BE9C-A42C-055B-F914-9B9A579F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FE1A7-B311-F449-77CD-6F593610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0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A26B-F020-BC89-77B3-5B2B2745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4E796-7659-1A63-4FCE-C9C9EBA05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0A06-DA25-99E1-74FC-C8EA8E85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B1EB7-0E45-9D65-9D40-9F240F9F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1DDE-5BCF-879A-50F4-CE5D714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4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3419-AC83-7E7F-202F-08814836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77CF9-F524-54C8-D20B-92D716EEF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BDC8E-AB82-FC6B-3D2B-F6ED8F20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CEA42-688B-CC3F-6F75-2FF30F71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828E1-F083-0657-B1E9-CC566023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777C4-CDBC-9913-13A2-41C5FA0A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4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458C-165A-915B-7A1D-024CB67C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3413F-3288-E9C9-9D67-B6CB2D2D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0AF3D-7DC6-3EAE-B496-BA3DC18AF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3ECEA-DC1E-B93F-C45D-C18EB1DCF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88AE06-10B0-8583-1AF9-EB2308230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3EADA-7CA3-4C89-FAB1-DB540496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600030-8868-8268-3AF5-ACA433DD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185CA-B438-4F6E-BE9B-B9B73530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C68D-5ADD-74C8-A9C4-83E4DCF1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AA7AB-C89A-B927-03EC-C3A24F37A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724CF-DF2C-7C55-1236-311089A6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3EA4D-1177-512D-574A-605582F5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4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968ED-DBE4-FC51-0D59-FB1E71CDA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D5FDC-306B-4C00-FFCB-BE2C45F2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73959-9F75-9C82-BCEC-071704C1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2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0E746-BA8C-D915-F272-DE030F0F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92DAD-57F1-ABAD-9082-C72A9C019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7C4AB-7AE8-63C5-BCAB-4C0730D1E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4A25-9AE2-CCC1-DD83-4A22981C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21034-B545-9077-92FB-AC2BFC92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210E3-DC90-D905-F533-C54D4254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1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2BE7-CDC4-6D7F-D15E-76A4ED5B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CEB023-480B-4C64-26F5-D0E1BFFE2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B230-F2A1-216E-EC29-ECDF9D6B2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1D0B4-A992-40D0-8BA3-CAF3B56B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AAFE0-1B02-1B7A-093E-C36F20124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BB4E3-4AAD-02ED-D9E3-E17AD3C9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D5EF-7EB8-D2C7-3825-992C4F3C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51614-0F82-459D-031F-BF36A00BF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C6C40-DE21-1AFC-F33F-E3DA5F47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7E25F-B5E9-74E0-DF33-2C55B17F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0835C-BDA9-BC4C-024A-CE008403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7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D97E2-BC00-EB11-F99A-ACEC8FA54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065AD-8FC3-71C6-199D-D448CA288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34B26-F082-FFE2-9B13-07189E4EC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C41B8-ABE0-28E1-CB40-E7A6D3E0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F4DA-9230-B3E9-873F-F1B24472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1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12146A-A4DA-0C87-1474-7C41E4409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A0BB9-7383-C3DD-516E-A052FFD9D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EBA2F-6E40-31AD-1797-DC2ED240D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6063-4CCE-4D3F-A073-9E148CE5D8A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1E653-ECE3-A969-6966-B891282BD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A59BD-0CDD-C7F6-10C3-DA9B98387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963A-E55A-4193-863F-DA69E8D58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0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30CE03-F596-D0A5-2F28-6D5B7ABE4DAE}"/>
              </a:ext>
            </a:extLst>
          </p:cNvPr>
          <p:cNvSpPr txBox="1"/>
          <p:nvPr/>
        </p:nvSpPr>
        <p:spPr>
          <a:xfrm>
            <a:off x="0" y="1"/>
            <a:ext cx="12192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he Hand Black" panose="020F0502020204030204" pitchFamily="66" charset="0"/>
              </a:rPr>
              <a:t>Clock Lab</a:t>
            </a:r>
          </a:p>
          <a:p>
            <a:endParaRPr lang="en-US" sz="32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latin typeface="The Hand Black" panose="020F0502020204030204" pitchFamily="66" charset="0"/>
              </a:rPr>
              <a:t>You need one partner and at least one cell phone stopwatch per pair.  Trios and singles won’t work.  </a:t>
            </a:r>
          </a:p>
          <a:p>
            <a:endParaRPr lang="en-US" sz="16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latin typeface="The Hand Black" panose="020F0502020204030204" pitchFamily="66" charset="0"/>
              </a:rPr>
              <a:t>If you can’t find a partner, Mr. Arbuiso will work with you.</a:t>
            </a:r>
          </a:p>
          <a:p>
            <a:endParaRPr lang="en-US" sz="16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The Hand Black" panose="020F0502020204030204" pitchFamily="66" charset="0"/>
              </a:rPr>
              <a:t>In this lab we will mix 2 solutions (over and over) to see if we can make the reaction happen faster, or slower. </a:t>
            </a:r>
          </a:p>
          <a:p>
            <a:endParaRPr lang="en-US" sz="16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latin typeface="The Hand Black" panose="020F0502020204030204" pitchFamily="66" charset="0"/>
              </a:rPr>
              <a:t>Solution A is an iodine solution and clear.  Solution B is a starch solution and milky.</a:t>
            </a:r>
          </a:p>
          <a:p>
            <a:endParaRPr lang="en-US" sz="16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solidFill>
                  <a:srgbClr val="0000FF"/>
                </a:solidFill>
                <a:latin typeface="The Hand Black" panose="020F0502020204030204" pitchFamily="66" charset="0"/>
              </a:rPr>
              <a:t>When they mix together, they will react and turn a color ALL AT ONCE.  </a:t>
            </a:r>
          </a:p>
          <a:p>
            <a:endParaRPr lang="en-US" sz="32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latin typeface="The Hand Black" panose="020F0502020204030204" pitchFamily="66" charset="0"/>
              </a:rPr>
              <a:t>Your job is to mix the solutions in the proper concentrations and CLOCK THE REACTION TIME in seconds.  </a:t>
            </a:r>
          </a:p>
          <a:p>
            <a:endParaRPr lang="en-US" sz="1600" b="1" dirty="0">
              <a:latin typeface="The Hand Black" panose="020F0502020204030204" pitchFamily="66" charset="0"/>
            </a:endParaRPr>
          </a:p>
          <a:p>
            <a:r>
              <a:rPr lang="en-US" sz="3200" b="1" dirty="0">
                <a:latin typeface="The Hand Black" panose="020F0502020204030204" pitchFamily="66" charset="0"/>
              </a:rPr>
              <a:t>Rinse out the reaction beakers, and remix the solutions in the new concentrations, react and time them again.  </a:t>
            </a:r>
            <a:r>
              <a:rPr lang="en-US" sz="3200" b="1" dirty="0">
                <a:solidFill>
                  <a:srgbClr val="FF0000"/>
                </a:solidFill>
                <a:latin typeface="The Hand Black" panose="020F0502020204030204" pitchFamily="66" charset="0"/>
              </a:rPr>
              <a:t>REPEAT.    </a:t>
            </a:r>
          </a:p>
        </p:txBody>
      </p:sp>
    </p:spTree>
    <p:extLst>
      <p:ext uri="{BB962C8B-B14F-4D97-AF65-F5344CB8AC3E}">
        <p14:creationId xmlns:p14="http://schemas.microsoft.com/office/powerpoint/2010/main" val="1697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3781BD-A406-32CF-5EEA-5C9CC607D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934945"/>
              </p:ext>
            </p:extLst>
          </p:nvPr>
        </p:nvGraphicFramePr>
        <p:xfrm>
          <a:off x="-1" y="1233996"/>
          <a:ext cx="8744505" cy="5624006"/>
        </p:xfrm>
        <a:graphic>
          <a:graphicData uri="http://schemas.openxmlformats.org/drawingml/2006/table">
            <a:tbl>
              <a:tblPr/>
              <a:tblGrid>
                <a:gridCol w="2840485">
                  <a:extLst>
                    <a:ext uri="{9D8B030D-6E8A-4147-A177-3AD203B41FA5}">
                      <a16:colId xmlns:a16="http://schemas.microsoft.com/office/drawing/2014/main" val="2817173744"/>
                    </a:ext>
                  </a:extLst>
                </a:gridCol>
                <a:gridCol w="1508352">
                  <a:extLst>
                    <a:ext uri="{9D8B030D-6E8A-4147-A177-3AD203B41FA5}">
                      <a16:colId xmlns:a16="http://schemas.microsoft.com/office/drawing/2014/main" val="2236410566"/>
                    </a:ext>
                  </a:extLst>
                </a:gridCol>
                <a:gridCol w="2227832">
                  <a:extLst>
                    <a:ext uri="{9D8B030D-6E8A-4147-A177-3AD203B41FA5}">
                      <a16:colId xmlns:a16="http://schemas.microsoft.com/office/drawing/2014/main" val="81691593"/>
                    </a:ext>
                  </a:extLst>
                </a:gridCol>
                <a:gridCol w="2167836">
                  <a:extLst>
                    <a:ext uri="{9D8B030D-6E8A-4147-A177-3AD203B41FA5}">
                      <a16:colId xmlns:a16="http://schemas.microsoft.com/office/drawing/2014/main" val="858619352"/>
                    </a:ext>
                  </a:extLst>
                </a:gridCol>
              </a:tblGrid>
              <a:tr h="955822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Solution A +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Solution B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in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seconds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Calculate the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Rate of reaction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unit is  sec</a:t>
                      </a:r>
                      <a:r>
                        <a:rPr lang="en-US" sz="1800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137472"/>
                  </a:ext>
                </a:extLst>
              </a:tr>
              <a:tr h="66688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4.0 mL A + 6.0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268986"/>
                  </a:ext>
                </a:extLst>
              </a:tr>
              <a:tr h="66687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5.0 mL A + 5.0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701234"/>
                  </a:ext>
                </a:extLst>
              </a:tr>
              <a:tr h="66688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 mL A + 4.0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13033"/>
                  </a:ext>
                </a:extLst>
              </a:tr>
              <a:tr h="66687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7.0 mL A + 3.0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761555"/>
                  </a:ext>
                </a:extLst>
              </a:tr>
              <a:tr h="66688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8.0 mL A + 2.0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69587"/>
                  </a:ext>
                </a:extLst>
              </a:tr>
              <a:tr h="66687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9.0 mL A + 1.0 mL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333107"/>
                  </a:ext>
                </a:extLst>
              </a:tr>
              <a:tr h="66688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 A + no water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10.0 mL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545" marR="27545" marT="27545" marB="275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851696"/>
                  </a:ext>
                </a:extLst>
              </a:tr>
            </a:tbl>
          </a:graphicData>
        </a:graphic>
      </p:graphicFrame>
      <p:sp>
        <p:nvSpPr>
          <p:cNvPr id="3" name="Control 1">
            <a:extLst>
              <a:ext uri="{FF2B5EF4-FFF2-40B4-BE49-F238E27FC236}">
                <a16:creationId xmlns:a16="http://schemas.microsoft.com/office/drawing/2014/main" id="{0DDA5DCF-0F6E-883F-7E03-640E8EB4F827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943350" y="2654300"/>
            <a:ext cx="6858000" cy="57181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E47555-158C-7D7C-C3F5-FB318E7901F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 the Lab Procedures before we get to the back of the room, but first, let’s review data table 1.</a:t>
            </a:r>
          </a:p>
          <a:p>
            <a:endParaRPr lang="en-US" dirty="0"/>
          </a:p>
          <a:p>
            <a:r>
              <a:rPr lang="en-US" dirty="0"/>
              <a:t>We will do SEVEN TRIALS, increasing the concentration of solution A each time.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FA798-B0AF-BCBD-512A-E50DAEC567FD}"/>
              </a:ext>
            </a:extLst>
          </p:cNvPr>
          <p:cNvSpPr txBox="1"/>
          <p:nvPr/>
        </p:nvSpPr>
        <p:spPr>
          <a:xfrm rot="298140">
            <a:off x="7013359" y="2708266"/>
            <a:ext cx="1358283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We’ll deal with </a:t>
            </a:r>
            <a:br>
              <a:rPr lang="en-US" dirty="0"/>
            </a:br>
            <a:r>
              <a:rPr lang="en-US" dirty="0"/>
              <a:t>“RATE” </a:t>
            </a:r>
            <a:br>
              <a:rPr lang="en-US" dirty="0"/>
            </a:br>
            <a:r>
              <a:rPr lang="en-US" dirty="0"/>
              <a:t>after we’re done.</a:t>
            </a:r>
          </a:p>
          <a:p>
            <a:pPr algn="ctr"/>
            <a:r>
              <a:rPr lang="en-US" dirty="0"/>
              <a:t>Leave this column blank –</a:t>
            </a:r>
            <a:br>
              <a:rPr lang="en-US" dirty="0"/>
            </a:br>
            <a:r>
              <a:rPr lang="en-US" dirty="0"/>
              <a:t>for now.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E8A6B7-9CCA-5555-E48A-1FD8B632E3BF}"/>
              </a:ext>
            </a:extLst>
          </p:cNvPr>
          <p:cNvSpPr txBox="1"/>
          <p:nvPr/>
        </p:nvSpPr>
        <p:spPr>
          <a:xfrm>
            <a:off x="9206144" y="1615737"/>
            <a:ext cx="2840854" cy="50783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For each trial, mix </a:t>
            </a: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Solution A + Water </a:t>
            </a:r>
            <a:r>
              <a:rPr lang="en-US" dirty="0">
                <a:latin typeface="Comic Sans MS" panose="030F0702030302020204" pitchFamily="66" charset="0"/>
              </a:rPr>
              <a:t>properly 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in a </a:t>
            </a: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graduated cylinder, </a:t>
            </a: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then </a:t>
            </a: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POUR BOTH cylinders into one 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REACTION BEAKER 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and start the timer.  </a:t>
            </a: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Always swirl.</a:t>
            </a: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No spilling.  </a:t>
            </a:r>
          </a:p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5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62179CA-3075-C5C6-F375-AEA9EC8CF01B}"/>
              </a:ext>
            </a:extLst>
          </p:cNvPr>
          <p:cNvSpPr/>
          <p:nvPr/>
        </p:nvSpPr>
        <p:spPr>
          <a:xfrm>
            <a:off x="4740675" y="2982896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0264FE-00E7-864B-E838-7471470C28C9}"/>
              </a:ext>
            </a:extLst>
          </p:cNvPr>
          <p:cNvSpPr/>
          <p:nvPr/>
        </p:nvSpPr>
        <p:spPr>
          <a:xfrm>
            <a:off x="4740675" y="5464205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A5B9B4-F276-A7C0-F983-DB3E0112B562}"/>
              </a:ext>
            </a:extLst>
          </p:cNvPr>
          <p:cNvCxnSpPr>
            <a:stCxn id="2" idx="2"/>
          </p:cNvCxnSpPr>
          <p:nvPr/>
        </p:nvCxnSpPr>
        <p:spPr>
          <a:xfrm>
            <a:off x="4740675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19C0C2-8411-5866-3353-354DFDDDCC49}"/>
              </a:ext>
            </a:extLst>
          </p:cNvPr>
          <p:cNvCxnSpPr/>
          <p:nvPr/>
        </p:nvCxnSpPr>
        <p:spPr>
          <a:xfrm>
            <a:off x="7492752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32F804-0C2A-15CE-181D-FDEAB38CE900}"/>
              </a:ext>
            </a:extLst>
          </p:cNvPr>
          <p:cNvSpPr txBox="1"/>
          <p:nvPr/>
        </p:nvSpPr>
        <p:spPr>
          <a:xfrm>
            <a:off x="4847208" y="6258757"/>
            <a:ext cx="2645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REACTION BEAKER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D7012E-562A-5545-6F2A-BE487FBD0978}"/>
              </a:ext>
            </a:extLst>
          </p:cNvPr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Procedure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E453D5-E53A-4594-AC9A-A086DA208F4D}"/>
              </a:ext>
            </a:extLst>
          </p:cNvPr>
          <p:cNvSpPr/>
          <p:nvPr/>
        </p:nvSpPr>
        <p:spPr>
          <a:xfrm>
            <a:off x="1189608" y="165124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E1D2315-D846-9E50-AAD6-68CEFB31F8B8}"/>
              </a:ext>
            </a:extLst>
          </p:cNvPr>
          <p:cNvSpPr/>
          <p:nvPr/>
        </p:nvSpPr>
        <p:spPr>
          <a:xfrm>
            <a:off x="1189608" y="614482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7CC9B0-89CF-51BC-A5CE-190D30C1D3FC}"/>
              </a:ext>
            </a:extLst>
          </p:cNvPr>
          <p:cNvSpPr/>
          <p:nvPr/>
        </p:nvSpPr>
        <p:spPr>
          <a:xfrm>
            <a:off x="928937" y="6073140"/>
            <a:ext cx="982980" cy="3048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A9F4B5-3952-B7C6-8EDB-8FEB9D17F9D0}"/>
              </a:ext>
            </a:extLst>
          </p:cNvPr>
          <p:cNvCxnSpPr>
            <a:stCxn id="11" idx="2"/>
            <a:endCxn id="12" idx="2"/>
          </p:cNvCxnSpPr>
          <p:nvPr/>
        </p:nvCxnSpPr>
        <p:spPr>
          <a:xfrm>
            <a:off x="1189608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7F331DF-3672-A95E-C310-7661116EDD49}"/>
              </a:ext>
            </a:extLst>
          </p:cNvPr>
          <p:cNvCxnSpPr/>
          <p:nvPr/>
        </p:nvCxnSpPr>
        <p:spPr>
          <a:xfrm>
            <a:off x="1651247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7A1D578-775A-27C2-B8B8-40D07DD2D3CA}"/>
              </a:ext>
            </a:extLst>
          </p:cNvPr>
          <p:cNvSpPr txBox="1"/>
          <p:nvPr/>
        </p:nvSpPr>
        <p:spPr>
          <a:xfrm>
            <a:off x="175260" y="5935980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C0E1CA-5BD4-78EB-32B9-41120FAAA714}"/>
              </a:ext>
            </a:extLst>
          </p:cNvPr>
          <p:cNvCxnSpPr/>
          <p:nvPr/>
        </p:nvCxnSpPr>
        <p:spPr>
          <a:xfrm>
            <a:off x="1189608" y="4770120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D3AC77-783A-C947-5189-442B454057C5}"/>
              </a:ext>
            </a:extLst>
          </p:cNvPr>
          <p:cNvCxnSpPr/>
          <p:nvPr/>
        </p:nvCxnSpPr>
        <p:spPr>
          <a:xfrm>
            <a:off x="1189608" y="2720340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4009938-84A5-216B-5C7C-1C7E78E7DFDB}"/>
              </a:ext>
            </a:extLst>
          </p:cNvPr>
          <p:cNvSpPr txBox="1"/>
          <p:nvPr/>
        </p:nvSpPr>
        <p:spPr>
          <a:xfrm>
            <a:off x="1780361" y="5189458"/>
            <a:ext cx="83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mL 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BA7381-C69A-8515-BEA4-E2EE21D2ED2E}"/>
              </a:ext>
            </a:extLst>
          </p:cNvPr>
          <p:cNvSpPr txBox="1"/>
          <p:nvPr/>
        </p:nvSpPr>
        <p:spPr>
          <a:xfrm>
            <a:off x="1780361" y="3328393"/>
            <a:ext cx="83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 mL Water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BC913D3-F030-1583-4330-9CFB659CBF8F}"/>
              </a:ext>
            </a:extLst>
          </p:cNvPr>
          <p:cNvSpPr/>
          <p:nvPr/>
        </p:nvSpPr>
        <p:spPr>
          <a:xfrm>
            <a:off x="10351360" y="165124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3B5DFE5-BDC1-6F52-E446-15C66236EAFF}"/>
              </a:ext>
            </a:extLst>
          </p:cNvPr>
          <p:cNvSpPr/>
          <p:nvPr/>
        </p:nvSpPr>
        <p:spPr>
          <a:xfrm>
            <a:off x="10351360" y="614482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4F94294-D14F-EB4B-5FBF-CD9DC7DA4395}"/>
              </a:ext>
            </a:extLst>
          </p:cNvPr>
          <p:cNvSpPr/>
          <p:nvPr/>
        </p:nvSpPr>
        <p:spPr>
          <a:xfrm>
            <a:off x="10090689" y="6073140"/>
            <a:ext cx="982980" cy="3048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528D6E-10FF-FFFD-D9A4-28D2D3C8DFAD}"/>
              </a:ext>
            </a:extLst>
          </p:cNvPr>
          <p:cNvCxnSpPr>
            <a:stCxn id="23" idx="2"/>
            <a:endCxn id="24" idx="2"/>
          </p:cNvCxnSpPr>
          <p:nvPr/>
        </p:nvCxnSpPr>
        <p:spPr>
          <a:xfrm>
            <a:off x="10351360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4DF48D1-070A-12C2-9FD9-A5CE38A15266}"/>
              </a:ext>
            </a:extLst>
          </p:cNvPr>
          <p:cNvCxnSpPr/>
          <p:nvPr/>
        </p:nvCxnSpPr>
        <p:spPr>
          <a:xfrm>
            <a:off x="10812999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174EE56-4467-7CF1-E583-A8FCD2855777}"/>
              </a:ext>
            </a:extLst>
          </p:cNvPr>
          <p:cNvSpPr txBox="1"/>
          <p:nvPr/>
        </p:nvSpPr>
        <p:spPr>
          <a:xfrm>
            <a:off x="11524626" y="5712114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8FB967B-7D13-8278-E243-6A8D47A9AE7E}"/>
              </a:ext>
            </a:extLst>
          </p:cNvPr>
          <p:cNvCxnSpPr/>
          <p:nvPr/>
        </p:nvCxnSpPr>
        <p:spPr>
          <a:xfrm>
            <a:off x="10351360" y="2720340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9D4CC95-4309-4A27-DE8C-04F4C869B3D3}"/>
              </a:ext>
            </a:extLst>
          </p:cNvPr>
          <p:cNvSpPr txBox="1"/>
          <p:nvPr/>
        </p:nvSpPr>
        <p:spPr>
          <a:xfrm>
            <a:off x="10896114" y="3050024"/>
            <a:ext cx="98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mL B</a:t>
            </a:r>
          </a:p>
        </p:txBody>
      </p:sp>
    </p:spTree>
    <p:extLst>
      <p:ext uri="{BB962C8B-B14F-4D97-AF65-F5344CB8AC3E}">
        <p14:creationId xmlns:p14="http://schemas.microsoft.com/office/powerpoint/2010/main" val="103593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62179CA-3075-C5C6-F375-AEA9EC8CF01B}"/>
              </a:ext>
            </a:extLst>
          </p:cNvPr>
          <p:cNvSpPr/>
          <p:nvPr/>
        </p:nvSpPr>
        <p:spPr>
          <a:xfrm>
            <a:off x="4740675" y="2982896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0264FE-00E7-864B-E838-7471470C28C9}"/>
              </a:ext>
            </a:extLst>
          </p:cNvPr>
          <p:cNvSpPr/>
          <p:nvPr/>
        </p:nvSpPr>
        <p:spPr>
          <a:xfrm>
            <a:off x="4740675" y="5464205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A5B9B4-F276-A7C0-F983-DB3E0112B562}"/>
              </a:ext>
            </a:extLst>
          </p:cNvPr>
          <p:cNvCxnSpPr>
            <a:stCxn id="2" idx="2"/>
          </p:cNvCxnSpPr>
          <p:nvPr/>
        </p:nvCxnSpPr>
        <p:spPr>
          <a:xfrm>
            <a:off x="4740675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19C0C2-8411-5866-3353-354DFDDDCC49}"/>
              </a:ext>
            </a:extLst>
          </p:cNvPr>
          <p:cNvCxnSpPr/>
          <p:nvPr/>
        </p:nvCxnSpPr>
        <p:spPr>
          <a:xfrm>
            <a:off x="7492752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32F804-0C2A-15CE-181D-FDEAB38CE900}"/>
              </a:ext>
            </a:extLst>
          </p:cNvPr>
          <p:cNvSpPr txBox="1"/>
          <p:nvPr/>
        </p:nvSpPr>
        <p:spPr>
          <a:xfrm>
            <a:off x="4847208" y="6258757"/>
            <a:ext cx="2645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REACTION BEAKER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D7012E-562A-5545-6F2A-BE487FBD0978}"/>
              </a:ext>
            </a:extLst>
          </p:cNvPr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Procedure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A1D578-775A-27C2-B8B8-40D07DD2D3CA}"/>
              </a:ext>
            </a:extLst>
          </p:cNvPr>
          <p:cNvSpPr txBox="1"/>
          <p:nvPr/>
        </p:nvSpPr>
        <p:spPr>
          <a:xfrm>
            <a:off x="2915171" y="2509911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20CA3E-9A81-0A39-328D-7FD44ABA6CC3}"/>
              </a:ext>
            </a:extLst>
          </p:cNvPr>
          <p:cNvGrpSpPr/>
          <p:nvPr/>
        </p:nvGrpSpPr>
        <p:grpSpPr>
          <a:xfrm rot="14020610">
            <a:off x="7926142" y="208142"/>
            <a:ext cx="779359" cy="4320074"/>
            <a:chOff x="928937" y="1651247"/>
            <a:chExt cx="982980" cy="472669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FE453D5-E53A-4594-AC9A-A086DA208F4D}"/>
                </a:ext>
              </a:extLst>
            </p:cNvPr>
            <p:cNvSpPr/>
            <p:nvPr/>
          </p:nvSpPr>
          <p:spPr>
            <a:xfrm>
              <a:off x="1189608" y="1651247"/>
              <a:ext cx="461639" cy="9765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E1D2315-D846-9E50-AAD6-68CEFB31F8B8}"/>
                </a:ext>
              </a:extLst>
            </p:cNvPr>
            <p:cNvSpPr/>
            <p:nvPr/>
          </p:nvSpPr>
          <p:spPr>
            <a:xfrm>
              <a:off x="1189608" y="6144827"/>
              <a:ext cx="461639" cy="9765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D7CC9B0-89CF-51BC-A5CE-190D30C1D3FC}"/>
                </a:ext>
              </a:extLst>
            </p:cNvPr>
            <p:cNvSpPr/>
            <p:nvPr/>
          </p:nvSpPr>
          <p:spPr>
            <a:xfrm>
              <a:off x="928937" y="6073140"/>
              <a:ext cx="98298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0A9F4B5-3952-B7C6-8EDB-8FEB9D17F9D0}"/>
                </a:ext>
              </a:extLst>
            </p:cNvPr>
            <p:cNvCxnSpPr>
              <a:stCxn id="11" idx="2"/>
              <a:endCxn id="12" idx="2"/>
            </p:cNvCxnSpPr>
            <p:nvPr/>
          </p:nvCxnSpPr>
          <p:spPr>
            <a:xfrm>
              <a:off x="1189608" y="1700074"/>
              <a:ext cx="0" cy="44935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F331DF-3672-A95E-C310-7661116EDD49}"/>
                </a:ext>
              </a:extLst>
            </p:cNvPr>
            <p:cNvCxnSpPr/>
            <p:nvPr/>
          </p:nvCxnSpPr>
          <p:spPr>
            <a:xfrm>
              <a:off x="1651247" y="1700074"/>
              <a:ext cx="0" cy="44935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C0E1CA-5BD4-78EB-32B9-41120FAAA714}"/>
                </a:ext>
              </a:extLst>
            </p:cNvPr>
            <p:cNvCxnSpPr/>
            <p:nvPr/>
          </p:nvCxnSpPr>
          <p:spPr>
            <a:xfrm>
              <a:off x="1189608" y="4770120"/>
              <a:ext cx="46163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CD3AC77-783A-C947-5189-442B454057C5}"/>
                </a:ext>
              </a:extLst>
            </p:cNvPr>
            <p:cNvCxnSpPr/>
            <p:nvPr/>
          </p:nvCxnSpPr>
          <p:spPr>
            <a:xfrm>
              <a:off x="1189608" y="2720340"/>
              <a:ext cx="46163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174EE56-4467-7CF1-E583-A8FCD2855777}"/>
              </a:ext>
            </a:extLst>
          </p:cNvPr>
          <p:cNvSpPr txBox="1"/>
          <p:nvPr/>
        </p:nvSpPr>
        <p:spPr>
          <a:xfrm>
            <a:off x="8517936" y="2436702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303E02-D855-4C09-BA09-5E034A14CB6C}"/>
              </a:ext>
            </a:extLst>
          </p:cNvPr>
          <p:cNvGrpSpPr/>
          <p:nvPr/>
        </p:nvGrpSpPr>
        <p:grpSpPr>
          <a:xfrm rot="7599430">
            <a:off x="3610265" y="216916"/>
            <a:ext cx="779359" cy="4320074"/>
            <a:chOff x="928937" y="1651247"/>
            <a:chExt cx="982980" cy="472669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1AA71B1-E72C-F2B1-FAB9-047D4B580A95}"/>
                </a:ext>
              </a:extLst>
            </p:cNvPr>
            <p:cNvSpPr/>
            <p:nvPr/>
          </p:nvSpPr>
          <p:spPr>
            <a:xfrm>
              <a:off x="1189608" y="1651247"/>
              <a:ext cx="461639" cy="9765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74DA603-3CF9-F6B4-ED0B-F647EDD4BFCD}"/>
                </a:ext>
              </a:extLst>
            </p:cNvPr>
            <p:cNvSpPr/>
            <p:nvPr/>
          </p:nvSpPr>
          <p:spPr>
            <a:xfrm>
              <a:off x="1189608" y="6144827"/>
              <a:ext cx="461639" cy="9765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CAAF1E2-5816-D374-9E03-745F84665C47}"/>
                </a:ext>
              </a:extLst>
            </p:cNvPr>
            <p:cNvSpPr/>
            <p:nvPr/>
          </p:nvSpPr>
          <p:spPr>
            <a:xfrm>
              <a:off x="928937" y="6073140"/>
              <a:ext cx="98298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069D7F5-B00E-1238-B271-D1B8E72557A8}"/>
                </a:ext>
              </a:extLst>
            </p:cNvPr>
            <p:cNvCxnSpPr>
              <a:stCxn id="6" idx="2"/>
              <a:endCxn id="13" idx="2"/>
            </p:cNvCxnSpPr>
            <p:nvPr/>
          </p:nvCxnSpPr>
          <p:spPr>
            <a:xfrm>
              <a:off x="1189608" y="1700074"/>
              <a:ext cx="0" cy="44935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A7E1FE-79FC-F75A-74FB-BF7450D97501}"/>
                </a:ext>
              </a:extLst>
            </p:cNvPr>
            <p:cNvCxnSpPr/>
            <p:nvPr/>
          </p:nvCxnSpPr>
          <p:spPr>
            <a:xfrm>
              <a:off x="1651247" y="1700074"/>
              <a:ext cx="0" cy="44935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6A590B-C1F4-B431-206D-AE5ABF50F903}"/>
                </a:ext>
              </a:extLst>
            </p:cNvPr>
            <p:cNvCxnSpPr/>
            <p:nvPr/>
          </p:nvCxnSpPr>
          <p:spPr>
            <a:xfrm>
              <a:off x="1189608" y="4770120"/>
              <a:ext cx="46163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61EA8D-50CF-02F4-433B-45B694A20D09}"/>
                </a:ext>
              </a:extLst>
            </p:cNvPr>
            <p:cNvCxnSpPr/>
            <p:nvPr/>
          </p:nvCxnSpPr>
          <p:spPr>
            <a:xfrm>
              <a:off x="1189608" y="2720340"/>
              <a:ext cx="46163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E5D50BB-E64E-761D-4448-2193C37F1616}"/>
              </a:ext>
            </a:extLst>
          </p:cNvPr>
          <p:cNvSpPr/>
          <p:nvPr/>
        </p:nvSpPr>
        <p:spPr>
          <a:xfrm>
            <a:off x="4740675" y="4701540"/>
            <a:ext cx="2765025" cy="100271"/>
          </a:xfrm>
          <a:custGeom>
            <a:avLst/>
            <a:gdLst>
              <a:gd name="connsiteX0" fmla="*/ 0 w 2735580"/>
              <a:gd name="connsiteY0" fmla="*/ 7620 h 76233"/>
              <a:gd name="connsiteX1" fmla="*/ 251460 w 2735580"/>
              <a:gd name="connsiteY1" fmla="*/ 15240 h 76233"/>
              <a:gd name="connsiteX2" fmla="*/ 335280 w 2735580"/>
              <a:gd name="connsiteY2" fmla="*/ 22860 h 76233"/>
              <a:gd name="connsiteX3" fmla="*/ 594360 w 2735580"/>
              <a:gd name="connsiteY3" fmla="*/ 45720 h 76233"/>
              <a:gd name="connsiteX4" fmla="*/ 800100 w 2735580"/>
              <a:gd name="connsiteY4" fmla="*/ 76200 h 76233"/>
              <a:gd name="connsiteX5" fmla="*/ 2011680 w 2735580"/>
              <a:gd name="connsiteY5" fmla="*/ 60960 h 76233"/>
              <a:gd name="connsiteX6" fmla="*/ 2125980 w 2735580"/>
              <a:gd name="connsiteY6" fmla="*/ 45720 h 76233"/>
              <a:gd name="connsiteX7" fmla="*/ 2164080 w 2735580"/>
              <a:gd name="connsiteY7" fmla="*/ 30480 h 76233"/>
              <a:gd name="connsiteX8" fmla="*/ 2194560 w 2735580"/>
              <a:gd name="connsiteY8" fmla="*/ 22860 h 76233"/>
              <a:gd name="connsiteX9" fmla="*/ 2667000 w 2735580"/>
              <a:gd name="connsiteY9" fmla="*/ 22860 h 76233"/>
              <a:gd name="connsiteX10" fmla="*/ 2735580 w 2735580"/>
              <a:gd name="connsiteY10" fmla="*/ 0 h 76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5580" h="76233">
                <a:moveTo>
                  <a:pt x="0" y="7620"/>
                </a:moveTo>
                <a:lnTo>
                  <a:pt x="251460" y="15240"/>
                </a:lnTo>
                <a:cubicBezTo>
                  <a:pt x="279486" y="16514"/>
                  <a:pt x="307322" y="20530"/>
                  <a:pt x="335280" y="22860"/>
                </a:cubicBezTo>
                <a:cubicBezTo>
                  <a:pt x="569870" y="42409"/>
                  <a:pt x="268530" y="14689"/>
                  <a:pt x="594360" y="45720"/>
                </a:cubicBezTo>
                <a:cubicBezTo>
                  <a:pt x="688913" y="69358"/>
                  <a:pt x="695691" y="76800"/>
                  <a:pt x="800100" y="76200"/>
                </a:cubicBezTo>
                <a:lnTo>
                  <a:pt x="2011680" y="60960"/>
                </a:lnTo>
                <a:cubicBezTo>
                  <a:pt x="2049780" y="55880"/>
                  <a:pt x="2088289" y="53258"/>
                  <a:pt x="2125980" y="45720"/>
                </a:cubicBezTo>
                <a:cubicBezTo>
                  <a:pt x="2139393" y="43037"/>
                  <a:pt x="2151104" y="34805"/>
                  <a:pt x="2164080" y="30480"/>
                </a:cubicBezTo>
                <a:cubicBezTo>
                  <a:pt x="2174015" y="27168"/>
                  <a:pt x="2184400" y="25400"/>
                  <a:pt x="2194560" y="22860"/>
                </a:cubicBezTo>
                <a:cubicBezTo>
                  <a:pt x="2391082" y="66531"/>
                  <a:pt x="2260254" y="43542"/>
                  <a:pt x="2667000" y="22860"/>
                </a:cubicBezTo>
                <a:cubicBezTo>
                  <a:pt x="2711456" y="20600"/>
                  <a:pt x="2705969" y="19741"/>
                  <a:pt x="2735580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10EC66-D071-35D4-DB54-164774F1868E}"/>
              </a:ext>
            </a:extLst>
          </p:cNvPr>
          <p:cNvSpPr txBox="1"/>
          <p:nvPr/>
        </p:nvSpPr>
        <p:spPr>
          <a:xfrm>
            <a:off x="5263572" y="5026525"/>
            <a:ext cx="1706286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MIX SOLUTIONS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9EF487-7D2A-1DD8-92FA-A2A21D3A3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869" y="4245197"/>
            <a:ext cx="1931988" cy="193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254F635-F88E-1762-D40F-EFAF09CA58AB}"/>
              </a:ext>
            </a:extLst>
          </p:cNvPr>
          <p:cNvSpPr txBox="1"/>
          <p:nvPr/>
        </p:nvSpPr>
        <p:spPr>
          <a:xfrm>
            <a:off x="9544038" y="3124652"/>
            <a:ext cx="1988819" cy="1200329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Instantly start the  timer, stop when 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</a:rPr>
              <a:t>a color change </a:t>
            </a:r>
            <a:r>
              <a:rPr lang="en-US" dirty="0"/>
              <a:t>occurs.  </a:t>
            </a:r>
          </a:p>
        </p:txBody>
      </p:sp>
    </p:spTree>
    <p:extLst>
      <p:ext uri="{BB962C8B-B14F-4D97-AF65-F5344CB8AC3E}">
        <p14:creationId xmlns:p14="http://schemas.microsoft.com/office/powerpoint/2010/main" val="326319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D8408BB-E79A-1E10-D330-E242644CCD18}"/>
              </a:ext>
            </a:extLst>
          </p:cNvPr>
          <p:cNvSpPr/>
          <p:nvPr/>
        </p:nvSpPr>
        <p:spPr>
          <a:xfrm>
            <a:off x="4740675" y="2982896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54E7F4B-2513-360D-86E4-E0E57690557E}"/>
              </a:ext>
            </a:extLst>
          </p:cNvPr>
          <p:cNvSpPr/>
          <p:nvPr/>
        </p:nvSpPr>
        <p:spPr>
          <a:xfrm>
            <a:off x="4740675" y="5464205"/>
            <a:ext cx="2752077" cy="5415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E5E0F2-043C-D5B2-8BC1-8945FFFD9F22}"/>
              </a:ext>
            </a:extLst>
          </p:cNvPr>
          <p:cNvCxnSpPr>
            <a:stCxn id="2" idx="2"/>
          </p:cNvCxnSpPr>
          <p:nvPr/>
        </p:nvCxnSpPr>
        <p:spPr>
          <a:xfrm>
            <a:off x="4740675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05E450-22CC-0A0A-3BBC-C92CBD273ACB}"/>
              </a:ext>
            </a:extLst>
          </p:cNvPr>
          <p:cNvCxnSpPr/>
          <p:nvPr/>
        </p:nvCxnSpPr>
        <p:spPr>
          <a:xfrm>
            <a:off x="7492752" y="3253665"/>
            <a:ext cx="0" cy="24813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3AD869-ABD4-CB98-0642-75BD6EB1D266}"/>
              </a:ext>
            </a:extLst>
          </p:cNvPr>
          <p:cNvSpPr txBox="1"/>
          <p:nvPr/>
        </p:nvSpPr>
        <p:spPr>
          <a:xfrm>
            <a:off x="4847208" y="6258757"/>
            <a:ext cx="2645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REACTION BEAKER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9102D-9D96-3AAC-7970-4655EF5BA94C}"/>
              </a:ext>
            </a:extLst>
          </p:cNvPr>
          <p:cNvSpPr/>
          <p:nvPr/>
        </p:nvSpPr>
        <p:spPr>
          <a:xfrm>
            <a:off x="1189608" y="165124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5C2A8C-C3CA-6DED-18DA-3CF341018FE2}"/>
              </a:ext>
            </a:extLst>
          </p:cNvPr>
          <p:cNvSpPr/>
          <p:nvPr/>
        </p:nvSpPr>
        <p:spPr>
          <a:xfrm>
            <a:off x="1189608" y="614482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5B0C59B-F2A8-C84A-D976-66B32918A3AA}"/>
              </a:ext>
            </a:extLst>
          </p:cNvPr>
          <p:cNvSpPr/>
          <p:nvPr/>
        </p:nvSpPr>
        <p:spPr>
          <a:xfrm>
            <a:off x="928937" y="6073140"/>
            <a:ext cx="982980" cy="3048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A0EAB0-AC2C-6BD4-9B31-32A94A1369AD}"/>
              </a:ext>
            </a:extLst>
          </p:cNvPr>
          <p:cNvCxnSpPr>
            <a:stCxn id="7" idx="2"/>
            <a:endCxn id="8" idx="2"/>
          </p:cNvCxnSpPr>
          <p:nvPr/>
        </p:nvCxnSpPr>
        <p:spPr>
          <a:xfrm>
            <a:off x="1189608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74B9BF-D447-169A-FB21-777D6BB2F442}"/>
              </a:ext>
            </a:extLst>
          </p:cNvPr>
          <p:cNvCxnSpPr/>
          <p:nvPr/>
        </p:nvCxnSpPr>
        <p:spPr>
          <a:xfrm>
            <a:off x="1651247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E71FCB-DA69-3ABB-CFF7-295764A780C8}"/>
              </a:ext>
            </a:extLst>
          </p:cNvPr>
          <p:cNvSpPr txBox="1"/>
          <p:nvPr/>
        </p:nvSpPr>
        <p:spPr>
          <a:xfrm>
            <a:off x="175260" y="5935980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52AE01-7591-4DD0-D1B8-0D02DE939E6D}"/>
              </a:ext>
            </a:extLst>
          </p:cNvPr>
          <p:cNvCxnSpPr/>
          <p:nvPr/>
        </p:nvCxnSpPr>
        <p:spPr>
          <a:xfrm>
            <a:off x="1189608" y="4565933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39E86A-506E-D9B9-36B8-45B73109CC17}"/>
              </a:ext>
            </a:extLst>
          </p:cNvPr>
          <p:cNvCxnSpPr/>
          <p:nvPr/>
        </p:nvCxnSpPr>
        <p:spPr>
          <a:xfrm>
            <a:off x="1189608" y="2720340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EF85F94-DF71-A60C-CFCF-A9E023DDB8D0}"/>
              </a:ext>
            </a:extLst>
          </p:cNvPr>
          <p:cNvSpPr txBox="1"/>
          <p:nvPr/>
        </p:nvSpPr>
        <p:spPr>
          <a:xfrm>
            <a:off x="1780360" y="4950205"/>
            <a:ext cx="83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mL 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0C96B-F5D9-0F9A-9E93-FB1E2BE83255}"/>
              </a:ext>
            </a:extLst>
          </p:cNvPr>
          <p:cNvSpPr txBox="1"/>
          <p:nvPr/>
        </p:nvSpPr>
        <p:spPr>
          <a:xfrm>
            <a:off x="1780361" y="3328393"/>
            <a:ext cx="83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mL Water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A887BD-944D-ABDB-8B6E-D4C996145ED9}"/>
              </a:ext>
            </a:extLst>
          </p:cNvPr>
          <p:cNvSpPr/>
          <p:nvPr/>
        </p:nvSpPr>
        <p:spPr>
          <a:xfrm>
            <a:off x="10351360" y="165124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C2E3B85-D5CC-CEC4-9CCF-0C4B40CC0B5E}"/>
              </a:ext>
            </a:extLst>
          </p:cNvPr>
          <p:cNvSpPr/>
          <p:nvPr/>
        </p:nvSpPr>
        <p:spPr>
          <a:xfrm>
            <a:off x="10351360" y="6144827"/>
            <a:ext cx="461639" cy="976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2CBE88-4C0E-3A03-0B95-1262A424CF27}"/>
              </a:ext>
            </a:extLst>
          </p:cNvPr>
          <p:cNvSpPr/>
          <p:nvPr/>
        </p:nvSpPr>
        <p:spPr>
          <a:xfrm>
            <a:off x="10090689" y="6073140"/>
            <a:ext cx="982980" cy="3048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717B84-7896-CB51-2365-C1C0F4590AF2}"/>
              </a:ext>
            </a:extLst>
          </p:cNvPr>
          <p:cNvCxnSpPr>
            <a:stCxn id="17" idx="2"/>
            <a:endCxn id="18" idx="2"/>
          </p:cNvCxnSpPr>
          <p:nvPr/>
        </p:nvCxnSpPr>
        <p:spPr>
          <a:xfrm>
            <a:off x="10351360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F36C35-EA08-E4EE-3F51-72F533E481E6}"/>
              </a:ext>
            </a:extLst>
          </p:cNvPr>
          <p:cNvCxnSpPr/>
          <p:nvPr/>
        </p:nvCxnSpPr>
        <p:spPr>
          <a:xfrm>
            <a:off x="10812999" y="1700074"/>
            <a:ext cx="0" cy="4493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D2B8710-3E5F-A84D-3FA3-9A01D23384E4}"/>
              </a:ext>
            </a:extLst>
          </p:cNvPr>
          <p:cNvSpPr txBox="1"/>
          <p:nvPr/>
        </p:nvSpPr>
        <p:spPr>
          <a:xfrm>
            <a:off x="11524626" y="5712114"/>
            <a:ext cx="640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AB97831-E467-39DD-858B-517CBDC92CD5}"/>
              </a:ext>
            </a:extLst>
          </p:cNvPr>
          <p:cNvCxnSpPr/>
          <p:nvPr/>
        </p:nvCxnSpPr>
        <p:spPr>
          <a:xfrm>
            <a:off x="10351360" y="2720340"/>
            <a:ext cx="461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BC5DAA3-CFE0-876E-1EE7-F5DC317B67E7}"/>
              </a:ext>
            </a:extLst>
          </p:cNvPr>
          <p:cNvSpPr txBox="1"/>
          <p:nvPr/>
        </p:nvSpPr>
        <p:spPr>
          <a:xfrm>
            <a:off x="10896114" y="3050024"/>
            <a:ext cx="98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mL 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7025EA-B8D5-7114-C2CD-783FBDCCAA27}"/>
              </a:ext>
            </a:extLst>
          </p:cNvPr>
          <p:cNvSpPr txBox="1"/>
          <p:nvPr/>
        </p:nvSpPr>
        <p:spPr>
          <a:xfrm>
            <a:off x="2502892" y="117136"/>
            <a:ext cx="7065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Second trial, no need to wash anything but the reaction beaker.  </a:t>
            </a:r>
            <a:br>
              <a:rPr lang="en-US" dirty="0"/>
            </a:br>
            <a:r>
              <a:rPr lang="en-US" dirty="0"/>
              <a:t>Refill “A” side as shown in data table, and </a:t>
            </a:r>
            <a:br>
              <a:rPr lang="en-US" dirty="0"/>
            </a:br>
            <a:r>
              <a:rPr lang="en-US" dirty="0"/>
              <a:t>same 10 mL of solution “B”.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Get ready to time again, react &amp; repeat. </a:t>
            </a:r>
          </a:p>
          <a:p>
            <a:pPr algn="ctr"/>
            <a:r>
              <a:rPr lang="en-US" dirty="0"/>
              <a:t> Only rinse the reaction beaker. 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86D4F2F-A9FF-A5A9-7BCA-D09811BE0DB1}"/>
              </a:ext>
            </a:extLst>
          </p:cNvPr>
          <p:cNvCxnSpPr>
            <a:cxnSpLocks/>
          </p:cNvCxnSpPr>
          <p:nvPr/>
        </p:nvCxnSpPr>
        <p:spPr>
          <a:xfrm flipH="1">
            <a:off x="2512381" y="756082"/>
            <a:ext cx="1706121" cy="2497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C39756D-7B79-E503-FE1D-4B963BF3830F}"/>
              </a:ext>
            </a:extLst>
          </p:cNvPr>
          <p:cNvCxnSpPr>
            <a:cxnSpLocks/>
          </p:cNvCxnSpPr>
          <p:nvPr/>
        </p:nvCxnSpPr>
        <p:spPr>
          <a:xfrm flipH="1">
            <a:off x="2325947" y="756082"/>
            <a:ext cx="1892555" cy="419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9DF8008-33F3-8D7E-13F2-1070F58F994A}"/>
              </a:ext>
            </a:extLst>
          </p:cNvPr>
          <p:cNvCxnSpPr/>
          <p:nvPr/>
        </p:nvCxnSpPr>
        <p:spPr>
          <a:xfrm>
            <a:off x="7492752" y="994299"/>
            <a:ext cx="2597937" cy="1726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21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483BB1-4E35-8327-E14D-B909F4A3FF98}"/>
              </a:ext>
            </a:extLst>
          </p:cNvPr>
          <p:cNvSpPr txBox="1"/>
          <p:nvPr/>
        </p:nvSpPr>
        <p:spPr>
          <a:xfrm>
            <a:off x="0" y="0"/>
            <a:ext cx="1219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things to note…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touch the 2 graduated cylinders, you will cross contaminate the solutions and waste everything.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do touch them together, you MUST rinse them.  Don’t make believe it didn’t happen if it does my mistake.  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properly, take a few moments to be sure.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A on the left, Keep B on the right, always put your tools down on your placemats, to keep track of things.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rush.  Make sure you get at least one recording of the reaction changing colors.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tell your friends in later classes what to expect, let them be surprised.  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 two of the lab will be a group effort.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Instead of varying the solution concentrations, we will vary temperature. 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Each team will sign up for one or two trials.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each trial we will use the same 8 mL of A and 8 mL of B.  That is different.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part 2 we will vary temperature.  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Let’s look at that data table now.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22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490AE1-0390-F95B-1F0F-09075EA55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924561"/>
              </p:ext>
            </p:extLst>
          </p:nvPr>
        </p:nvGraphicFramePr>
        <p:xfrm>
          <a:off x="0" y="1"/>
          <a:ext cx="8167455" cy="6857999"/>
        </p:xfrm>
        <a:graphic>
          <a:graphicData uri="http://schemas.openxmlformats.org/drawingml/2006/table">
            <a:tbl>
              <a:tblPr/>
              <a:tblGrid>
                <a:gridCol w="941527">
                  <a:extLst>
                    <a:ext uri="{9D8B030D-6E8A-4147-A177-3AD203B41FA5}">
                      <a16:colId xmlns:a16="http://schemas.microsoft.com/office/drawing/2014/main" val="3172843745"/>
                    </a:ext>
                  </a:extLst>
                </a:gridCol>
                <a:gridCol w="1576774">
                  <a:extLst>
                    <a:ext uri="{9D8B030D-6E8A-4147-A177-3AD203B41FA5}">
                      <a16:colId xmlns:a16="http://schemas.microsoft.com/office/drawing/2014/main" val="300469471"/>
                    </a:ext>
                  </a:extLst>
                </a:gridCol>
                <a:gridCol w="1594592">
                  <a:extLst>
                    <a:ext uri="{9D8B030D-6E8A-4147-A177-3AD203B41FA5}">
                      <a16:colId xmlns:a16="http://schemas.microsoft.com/office/drawing/2014/main" val="1177020342"/>
                    </a:ext>
                  </a:extLst>
                </a:gridCol>
                <a:gridCol w="1678870">
                  <a:extLst>
                    <a:ext uri="{9D8B030D-6E8A-4147-A177-3AD203B41FA5}">
                      <a16:colId xmlns:a16="http://schemas.microsoft.com/office/drawing/2014/main" val="4043714233"/>
                    </a:ext>
                  </a:extLst>
                </a:gridCol>
                <a:gridCol w="2375692">
                  <a:extLst>
                    <a:ext uri="{9D8B030D-6E8A-4147-A177-3AD203B41FA5}">
                      <a16:colId xmlns:a16="http://schemas.microsoft.com/office/drawing/2014/main" val="3418947544"/>
                    </a:ext>
                  </a:extLst>
                </a:gridCol>
              </a:tblGrid>
              <a:tr h="697509">
                <a:tc gridSpan="3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Copy this data from board, do the averages,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use average time for graphing.  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Average the time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for both trials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Calculate the Rate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(this is a DECIMAL)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575287"/>
                  </a:ext>
                </a:extLst>
              </a:tr>
              <a:tr h="10080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Temp °C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Team 1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Seconds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 react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Team 2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Seconds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 react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44145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16770"/>
                  </a:ext>
                </a:extLst>
              </a:tr>
              <a:tr h="8587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957367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039691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374976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79914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698766"/>
                  </a:ext>
                </a:extLst>
              </a:tr>
            </a:tbl>
          </a:graphicData>
        </a:graphic>
      </p:graphicFrame>
      <p:sp>
        <p:nvSpPr>
          <p:cNvPr id="3" name="Control 1">
            <a:extLst>
              <a:ext uri="{FF2B5EF4-FFF2-40B4-BE49-F238E27FC236}">
                <a16:creationId xmlns:a16="http://schemas.microsoft.com/office/drawing/2014/main" id="{9ED9EAFC-13B3-6FD5-DFAB-F1D3A1B728B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354388" y="6772275"/>
            <a:ext cx="6858000" cy="465455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5A149-C44D-4EE6-4104-E83D28177ACE}"/>
              </a:ext>
            </a:extLst>
          </p:cNvPr>
          <p:cNvSpPr txBox="1"/>
          <p:nvPr/>
        </p:nvSpPr>
        <p:spPr>
          <a:xfrm rot="298140">
            <a:off x="6217180" y="2439443"/>
            <a:ext cx="1480548" cy="286232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We’ll deal with </a:t>
            </a:r>
            <a:br>
              <a:rPr lang="en-US" dirty="0"/>
            </a:br>
            <a:r>
              <a:rPr lang="en-US" dirty="0"/>
              <a:t>“RATE” </a:t>
            </a:r>
            <a:br>
              <a:rPr lang="en-US" dirty="0"/>
            </a:br>
            <a:r>
              <a:rPr lang="en-US" dirty="0"/>
              <a:t>after we’re done.</a:t>
            </a:r>
          </a:p>
          <a:p>
            <a:pPr algn="ctr"/>
            <a:r>
              <a:rPr lang="en-US" dirty="0"/>
              <a:t>Leave </a:t>
            </a:r>
            <a:br>
              <a:rPr lang="en-US" dirty="0"/>
            </a:br>
            <a:r>
              <a:rPr lang="en-US" dirty="0"/>
              <a:t>this column blank –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 now.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45E12E-3E23-90BA-4067-CA6FF160D9C0}"/>
              </a:ext>
            </a:extLst>
          </p:cNvPr>
          <p:cNvSpPr txBox="1"/>
          <p:nvPr/>
        </p:nvSpPr>
        <p:spPr>
          <a:xfrm>
            <a:off x="8167456" y="0"/>
            <a:ext cx="4024544" cy="7017306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and your partner will CHOOSE one or two temperatures to run the second part of the lab.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say you choose 10°C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need to get your two tubes of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mL solutions to exactly that temperature, probably using an ice water bath (shown in your lab handout).</a:t>
            </a:r>
          </a:p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choose a hot temperature, say 50°C, you will need to put your water bath onto a hot plate.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thermometers.  Measure exactly.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whole class is counting on you to get a perfect temperature, and a perfect reaction time. 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all use the average data.  </a:t>
            </a: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411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DE7DB2-B830-F299-F8AA-A54396A1DDCF}"/>
              </a:ext>
            </a:extLst>
          </p:cNvPr>
          <p:cNvSpPr txBox="1"/>
          <p:nvPr/>
        </p:nvSpPr>
        <p:spPr>
          <a:xfrm>
            <a:off x="0" y="0"/>
            <a:ext cx="1219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Math is easy.  </a:t>
            </a:r>
          </a:p>
          <a:p>
            <a:endParaRPr lang="en-US" dirty="0"/>
          </a:p>
          <a:p>
            <a:r>
              <a:rPr lang="en-US" dirty="0"/>
              <a:t>Time is measured in seconds, nearest whole number every time. </a:t>
            </a:r>
          </a:p>
          <a:p>
            <a:endParaRPr lang="en-US" dirty="0"/>
          </a:p>
          <a:p>
            <a:r>
              <a:rPr lang="en-US" dirty="0"/>
              <a:t>Rate is not time, but they are related. </a:t>
            </a:r>
          </a:p>
          <a:p>
            <a:endParaRPr lang="en-US" dirty="0"/>
          </a:p>
          <a:p>
            <a:r>
              <a:rPr lang="en-US" dirty="0"/>
              <a:t>If you drive from home to school really fast, it takes </a:t>
            </a:r>
            <a:r>
              <a:rPr lang="en-US" b="1" dirty="0"/>
              <a:t>less time</a:t>
            </a:r>
            <a:r>
              <a:rPr lang="en-US" dirty="0"/>
              <a:t>.  A </a:t>
            </a:r>
            <a:r>
              <a:rPr lang="en-US" b="1" dirty="0"/>
              <a:t>higher rate </a:t>
            </a:r>
            <a:r>
              <a:rPr lang="en-US" dirty="0"/>
              <a:t>of speed corresponds to less time.</a:t>
            </a:r>
          </a:p>
          <a:p>
            <a:endParaRPr lang="en-US" dirty="0"/>
          </a:p>
          <a:p>
            <a:r>
              <a:rPr lang="en-US" dirty="0"/>
              <a:t>If you take a slow drive, then you take </a:t>
            </a:r>
            <a:r>
              <a:rPr lang="en-US" b="1" dirty="0">
                <a:solidFill>
                  <a:srgbClr val="0000FF"/>
                </a:solidFill>
              </a:rPr>
              <a:t>more time</a:t>
            </a:r>
            <a:r>
              <a:rPr lang="en-US" dirty="0"/>
              <a:t>.  A </a:t>
            </a:r>
            <a:r>
              <a:rPr lang="en-US" b="1" dirty="0">
                <a:solidFill>
                  <a:srgbClr val="0000FF"/>
                </a:solidFill>
              </a:rPr>
              <a:t>lower rate </a:t>
            </a:r>
            <a:r>
              <a:rPr lang="en-US" dirty="0"/>
              <a:t>of speed corresponds to more time.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576908-5500-6CF7-C0AF-23F8D3544A80}"/>
              </a:ext>
            </a:extLst>
          </p:cNvPr>
          <p:cNvSpPr txBox="1"/>
          <p:nvPr/>
        </p:nvSpPr>
        <p:spPr>
          <a:xfrm>
            <a:off x="1278384" y="3139321"/>
            <a:ext cx="26189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Comic Sans MS" panose="030F0702030302020204" pitchFamily="66" charset="0"/>
              </a:rPr>
              <a:t>Rate 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20485-61DD-A647-96EC-CEFFC512B2F0}"/>
              </a:ext>
            </a:extLst>
          </p:cNvPr>
          <p:cNvSpPr txBox="1"/>
          <p:nvPr/>
        </p:nvSpPr>
        <p:spPr>
          <a:xfrm>
            <a:off x="3986073" y="3067331"/>
            <a:ext cx="292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latin typeface="Comic Sans MS" panose="030F0702030302020204" pitchFamily="66" charset="0"/>
              </a:rPr>
              <a:t>_____1_____</a:t>
            </a:r>
          </a:p>
          <a:p>
            <a:pPr algn="ctr"/>
            <a:r>
              <a:rPr lang="en-US" sz="2800" dirty="0">
                <a:latin typeface="Comic Sans MS" panose="030F0702030302020204" pitchFamily="66" charset="0"/>
              </a:rPr>
              <a:t>time in seconds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197D0D-F943-95AE-4738-098FACEEF34A}"/>
              </a:ext>
            </a:extLst>
          </p:cNvPr>
          <p:cNvSpPr txBox="1"/>
          <p:nvPr/>
        </p:nvSpPr>
        <p:spPr>
          <a:xfrm>
            <a:off x="2050742" y="4228345"/>
            <a:ext cx="517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  <a:latin typeface="The Hand Black" panose="03070902030502020204" pitchFamily="66" charset="0"/>
              </a:rPr>
              <a:t>The relationship is INVERSEY PROPORTIONAL.</a:t>
            </a:r>
          </a:p>
        </p:txBody>
      </p:sp>
    </p:spTree>
    <p:extLst>
      <p:ext uri="{BB962C8B-B14F-4D97-AF65-F5344CB8AC3E}">
        <p14:creationId xmlns:p14="http://schemas.microsoft.com/office/powerpoint/2010/main" val="3078388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EE7C1C-3954-EEAA-C58D-2C67CD379AC4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must make 2 graphs today.  Both really big, both with rulers and excellent scales that start at 0,0 and have NO BREAKS.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Rate as a function of solution A concentration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Rate as a function of average temperature of the solutions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69EAE3-0424-B03B-9A3E-F8B54837BD84}"/>
              </a:ext>
            </a:extLst>
          </p:cNvPr>
          <p:cNvCxnSpPr/>
          <p:nvPr/>
        </p:nvCxnSpPr>
        <p:spPr>
          <a:xfrm>
            <a:off x="1244354" y="1830280"/>
            <a:ext cx="0" cy="380852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582654-60C7-1685-9E69-FF3934B114CE}"/>
              </a:ext>
            </a:extLst>
          </p:cNvPr>
          <p:cNvCxnSpPr>
            <a:cxnSpLocks/>
          </p:cNvCxnSpPr>
          <p:nvPr/>
        </p:nvCxnSpPr>
        <p:spPr>
          <a:xfrm flipH="1">
            <a:off x="1226598" y="5638801"/>
            <a:ext cx="480133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4D23105-F312-C6FD-C141-166CBA74C2B8}"/>
              </a:ext>
            </a:extLst>
          </p:cNvPr>
          <p:cNvSpPr txBox="1"/>
          <p:nvPr/>
        </p:nvSpPr>
        <p:spPr>
          <a:xfrm>
            <a:off x="150921" y="2885243"/>
            <a:ext cx="745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Rate</a:t>
            </a:r>
          </a:p>
          <a:p>
            <a:pPr algn="ctr"/>
            <a:r>
              <a:rPr lang="en-US" dirty="0"/>
              <a:t>sec</a:t>
            </a:r>
            <a:r>
              <a:rPr lang="en-US" baseline="30000" dirty="0"/>
              <a:t>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4DDB05-8D64-16B5-16D2-DC0877664C56}"/>
              </a:ext>
            </a:extLst>
          </p:cNvPr>
          <p:cNvSpPr txBox="1"/>
          <p:nvPr/>
        </p:nvSpPr>
        <p:spPr>
          <a:xfrm>
            <a:off x="1660124" y="6027939"/>
            <a:ext cx="4367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Concentration solution A in mL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6A4D2-C324-546A-4C64-AE50A610D198}"/>
              </a:ext>
            </a:extLst>
          </p:cNvPr>
          <p:cNvSpPr txBox="1"/>
          <p:nvPr/>
        </p:nvSpPr>
        <p:spPr>
          <a:xfrm>
            <a:off x="6249881" y="2514652"/>
            <a:ext cx="26633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NO DATA for 0 mL of solution A, 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 for 1, 2, or 3 mL of solution A.</a:t>
            </a: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data starts with 4 mL</a:t>
            </a:r>
          </a:p>
          <a:p>
            <a:pPr algn="ctr"/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best fit line will start at 0,0 anyways</a:t>
            </a:r>
          </a:p>
        </p:txBody>
      </p:sp>
    </p:spTree>
    <p:extLst>
      <p:ext uri="{BB962C8B-B14F-4D97-AF65-F5344CB8AC3E}">
        <p14:creationId xmlns:p14="http://schemas.microsoft.com/office/powerpoint/2010/main" val="99538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EE7C1C-3954-EEAA-C58D-2C67CD379AC4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must make 2 graphs today.  Both really big, both with rulers and excellent scales that start at 0,0 and have NO BREAKS.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Rate as a function of solution A concentration</a:t>
            </a:r>
          </a:p>
          <a:p>
            <a:pPr marL="342900" indent="-342900">
              <a:buAutoNum type="arabicPeriod"/>
            </a:pPr>
            <a:r>
              <a:rPr lang="en-US" dirty="0"/>
              <a:t>Rate as a function of average temperature of the solutions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69EAE3-0424-B03B-9A3E-F8B54837BD84}"/>
              </a:ext>
            </a:extLst>
          </p:cNvPr>
          <p:cNvCxnSpPr/>
          <p:nvPr/>
        </p:nvCxnSpPr>
        <p:spPr>
          <a:xfrm>
            <a:off x="1244354" y="1830280"/>
            <a:ext cx="0" cy="380852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582654-60C7-1685-9E69-FF3934B114CE}"/>
              </a:ext>
            </a:extLst>
          </p:cNvPr>
          <p:cNvCxnSpPr>
            <a:cxnSpLocks/>
          </p:cNvCxnSpPr>
          <p:nvPr/>
        </p:nvCxnSpPr>
        <p:spPr>
          <a:xfrm flipH="1">
            <a:off x="1226598" y="5638801"/>
            <a:ext cx="480133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4D23105-F312-C6FD-C141-166CBA74C2B8}"/>
              </a:ext>
            </a:extLst>
          </p:cNvPr>
          <p:cNvSpPr txBox="1"/>
          <p:nvPr/>
        </p:nvSpPr>
        <p:spPr>
          <a:xfrm>
            <a:off x="150921" y="2885243"/>
            <a:ext cx="745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Rate</a:t>
            </a:r>
          </a:p>
          <a:p>
            <a:pPr algn="ctr"/>
            <a:r>
              <a:rPr lang="en-US" dirty="0"/>
              <a:t>sec</a:t>
            </a:r>
            <a:r>
              <a:rPr lang="en-US" baseline="30000" dirty="0"/>
              <a:t>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4DDB05-8D64-16B5-16D2-DC0877664C56}"/>
              </a:ext>
            </a:extLst>
          </p:cNvPr>
          <p:cNvSpPr txBox="1"/>
          <p:nvPr/>
        </p:nvSpPr>
        <p:spPr>
          <a:xfrm>
            <a:off x="1535837" y="6081205"/>
            <a:ext cx="4367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Temperature in centigrade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6A4D2-C324-546A-4C64-AE50A610D198}"/>
              </a:ext>
            </a:extLst>
          </p:cNvPr>
          <p:cNvSpPr txBox="1"/>
          <p:nvPr/>
        </p:nvSpPr>
        <p:spPr>
          <a:xfrm>
            <a:off x="6249881" y="2514652"/>
            <a:ext cx="2663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will only be data for 10, 20, 30, 40 , 50, 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60 centigrade.  </a:t>
            </a: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best fit line will </a:t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at 0,0 anyways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D9421-0260-6564-CE0A-D90BD46F2653}"/>
              </a:ext>
            </a:extLst>
          </p:cNvPr>
          <p:cNvSpPr txBox="1"/>
          <p:nvPr/>
        </p:nvSpPr>
        <p:spPr>
          <a:xfrm>
            <a:off x="9721048" y="5042118"/>
            <a:ext cx="2470951" cy="18158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Goggles on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at all times.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3617429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C31F5F-52CA-2E9B-761F-85BA5C5F1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940230"/>
              </p:ext>
            </p:extLst>
          </p:nvPr>
        </p:nvGraphicFramePr>
        <p:xfrm>
          <a:off x="0" y="1"/>
          <a:ext cx="8167455" cy="6857999"/>
        </p:xfrm>
        <a:graphic>
          <a:graphicData uri="http://schemas.openxmlformats.org/drawingml/2006/table">
            <a:tbl>
              <a:tblPr/>
              <a:tblGrid>
                <a:gridCol w="941527">
                  <a:extLst>
                    <a:ext uri="{9D8B030D-6E8A-4147-A177-3AD203B41FA5}">
                      <a16:colId xmlns:a16="http://schemas.microsoft.com/office/drawing/2014/main" val="3172843745"/>
                    </a:ext>
                  </a:extLst>
                </a:gridCol>
                <a:gridCol w="1576774">
                  <a:extLst>
                    <a:ext uri="{9D8B030D-6E8A-4147-A177-3AD203B41FA5}">
                      <a16:colId xmlns:a16="http://schemas.microsoft.com/office/drawing/2014/main" val="300469471"/>
                    </a:ext>
                  </a:extLst>
                </a:gridCol>
                <a:gridCol w="1594592">
                  <a:extLst>
                    <a:ext uri="{9D8B030D-6E8A-4147-A177-3AD203B41FA5}">
                      <a16:colId xmlns:a16="http://schemas.microsoft.com/office/drawing/2014/main" val="1177020342"/>
                    </a:ext>
                  </a:extLst>
                </a:gridCol>
                <a:gridCol w="1678870">
                  <a:extLst>
                    <a:ext uri="{9D8B030D-6E8A-4147-A177-3AD203B41FA5}">
                      <a16:colId xmlns:a16="http://schemas.microsoft.com/office/drawing/2014/main" val="4043714233"/>
                    </a:ext>
                  </a:extLst>
                </a:gridCol>
                <a:gridCol w="2375692">
                  <a:extLst>
                    <a:ext uri="{9D8B030D-6E8A-4147-A177-3AD203B41FA5}">
                      <a16:colId xmlns:a16="http://schemas.microsoft.com/office/drawing/2014/main" val="3418947544"/>
                    </a:ext>
                  </a:extLst>
                </a:gridCol>
              </a:tblGrid>
              <a:tr h="697509">
                <a:tc gridSpan="3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Copy this data from board, do the averages,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use average time for graphing.  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Average the time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for both trials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Calculate the Rate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(this is a DECIMAL)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575287"/>
                  </a:ext>
                </a:extLst>
              </a:tr>
              <a:tr h="10080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Temp °C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Team 1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Seconds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 react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Team 2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Seconds </a:t>
                      </a:r>
                      <a:b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 react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44145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16770"/>
                  </a:ext>
                </a:extLst>
              </a:tr>
              <a:tr h="85875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957367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039691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374976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79914"/>
                  </a:ext>
                </a:extLst>
              </a:tr>
              <a:tr h="85873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768" marR="33768" marT="33768" marB="3376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6987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9D8394-DF16-EFDB-44E9-C05203CA73F6}"/>
              </a:ext>
            </a:extLst>
          </p:cNvPr>
          <p:cNvSpPr txBox="1"/>
          <p:nvPr/>
        </p:nvSpPr>
        <p:spPr>
          <a:xfrm rot="298140">
            <a:off x="6217180" y="2439443"/>
            <a:ext cx="1480548" cy="286232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We’ll deal with </a:t>
            </a:r>
            <a:br>
              <a:rPr lang="en-US" dirty="0"/>
            </a:br>
            <a:r>
              <a:rPr lang="en-US" dirty="0"/>
              <a:t>“RATE” </a:t>
            </a:r>
            <a:br>
              <a:rPr lang="en-US" dirty="0"/>
            </a:br>
            <a:r>
              <a:rPr lang="en-US" dirty="0"/>
              <a:t>after we’re done.</a:t>
            </a:r>
          </a:p>
          <a:p>
            <a:pPr algn="ctr"/>
            <a:r>
              <a:rPr lang="en-US" dirty="0"/>
              <a:t>Leave </a:t>
            </a:r>
            <a:br>
              <a:rPr lang="en-US" dirty="0"/>
            </a:br>
            <a:r>
              <a:rPr lang="en-US" dirty="0"/>
              <a:t>this column blank –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 now.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AEE85E-01E5-D52C-D357-8228BC43D78B}"/>
              </a:ext>
            </a:extLst>
          </p:cNvPr>
          <p:cNvSpPr txBox="1"/>
          <p:nvPr/>
        </p:nvSpPr>
        <p:spPr>
          <a:xfrm>
            <a:off x="8167456" y="0"/>
            <a:ext cx="4024544" cy="3693319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and your partner will CHOOSE one or two temperatures to run the second part of the lab.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your initials into the box that you choose (or 2 boxes).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you will make your solutions the exact temperature and run your trial.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are done, erase your initials and put in your time in seconds, rounded to the nearest whole number.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2093B-31C7-C4A4-C781-C61FEA9AF3E9}"/>
              </a:ext>
            </a:extLst>
          </p:cNvPr>
          <p:cNvSpPr txBox="1"/>
          <p:nvPr/>
        </p:nvSpPr>
        <p:spPr>
          <a:xfrm>
            <a:off x="8167455" y="3693319"/>
            <a:ext cx="4024544" cy="32316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600" dirty="0">
                <a:solidFill>
                  <a:schemeClr val="bg1"/>
                </a:solidFill>
                <a:latin typeface="The Hand Black" panose="03070902030502020204" pitchFamily="66" charset="0"/>
              </a:rPr>
              <a:t>I love chem, the end.</a:t>
            </a:r>
            <a:endParaRPr lang="en-US" sz="1200" dirty="0">
              <a:solidFill>
                <a:schemeClr val="bg1"/>
              </a:solidFill>
              <a:latin typeface="The Hand Black" panose="03070902030502020204" pitchFamily="66" charset="0"/>
            </a:endParaRPr>
          </a:p>
          <a:p>
            <a:pPr algn="ctr"/>
            <a:endParaRPr lang="en-US" sz="800" dirty="0">
              <a:solidFill>
                <a:schemeClr val="bg1"/>
              </a:solidFill>
            </a:endParaRPr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54819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185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1302</Words>
  <Application>Microsoft Office PowerPoint</Application>
  <PresentationFormat>Widescreen</PresentationFormat>
  <Paragraphs>252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The Hand 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ARBUISO, CHARLES B</dc:creator>
  <cp:lastModifiedBy>ARBUISO, CHARLES B</cp:lastModifiedBy>
  <cp:revision>3</cp:revision>
  <dcterms:created xsi:type="dcterms:W3CDTF">2023-06-17T14:19:17Z</dcterms:created>
  <dcterms:modified xsi:type="dcterms:W3CDTF">2026-03-26T21:04:29Z</dcterms:modified>
</cp:coreProperties>
</file>